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92" r:id="rId3"/>
    <p:sldId id="257" r:id="rId4"/>
    <p:sldId id="295" r:id="rId5"/>
    <p:sldId id="258" r:id="rId6"/>
    <p:sldId id="259" r:id="rId7"/>
    <p:sldId id="293" r:id="rId8"/>
    <p:sldId id="294" r:id="rId9"/>
    <p:sldId id="260" r:id="rId10"/>
    <p:sldId id="261" r:id="rId11"/>
    <p:sldId id="262" r:id="rId12"/>
    <p:sldId id="268" r:id="rId13"/>
    <p:sldId id="263" r:id="rId14"/>
    <p:sldId id="264" r:id="rId15"/>
    <p:sldId id="265" r:id="rId16"/>
    <p:sldId id="269" r:id="rId17"/>
    <p:sldId id="296" r:id="rId18"/>
    <p:sldId id="297" r:id="rId19"/>
    <p:sldId id="298" r:id="rId20"/>
    <p:sldId id="270" r:id="rId21"/>
    <p:sldId id="299" r:id="rId22"/>
    <p:sldId id="282" r:id="rId23"/>
    <p:sldId id="283" r:id="rId24"/>
    <p:sldId id="300" r:id="rId25"/>
    <p:sldId id="301" r:id="rId26"/>
    <p:sldId id="302" r:id="rId27"/>
    <p:sldId id="303" r:id="rId28"/>
    <p:sldId id="304" r:id="rId29"/>
    <p:sldId id="305" r:id="rId30"/>
    <p:sldId id="284" r:id="rId31"/>
    <p:sldId id="306" r:id="rId32"/>
    <p:sldId id="307" r:id="rId33"/>
    <p:sldId id="308" r:id="rId34"/>
    <p:sldId id="309" r:id="rId35"/>
    <p:sldId id="273" r:id="rId36"/>
    <p:sldId id="266" r:id="rId37"/>
    <p:sldId id="290" r:id="rId38"/>
    <p:sldId id="276" r:id="rId39"/>
    <p:sldId id="310" r:id="rId40"/>
    <p:sldId id="26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000" autoAdjust="0"/>
    <p:restoredTop sz="94660"/>
  </p:normalViewPr>
  <p:slideViewPr>
    <p:cSldViewPr snapToGrid="0">
      <p:cViewPr varScale="1">
        <p:scale>
          <a:sx n="88" d="100"/>
          <a:sy n="88" d="100"/>
        </p:scale>
        <p:origin x="-466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47790-91F6-4413-ADB5-88C4A1129441}" type="datetimeFigureOut">
              <a:rPr lang="en-IN" smtClean="0"/>
              <a:pPr/>
              <a:t>03-12-2020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CA40C-D02D-4CBB-9ACC-F5273C31512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322032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47790-91F6-4413-ADB5-88C4A1129441}" type="datetimeFigureOut">
              <a:rPr lang="en-IN" smtClean="0"/>
              <a:pPr/>
              <a:t>03-12-2020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CA40C-D02D-4CBB-9ACC-F5273C31512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349580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47790-91F6-4413-ADB5-88C4A1129441}" type="datetimeFigureOut">
              <a:rPr lang="en-IN" smtClean="0"/>
              <a:pPr/>
              <a:t>03-12-2020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CA40C-D02D-4CBB-9ACC-F5273C31512E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2012259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47790-91F6-4413-ADB5-88C4A1129441}" type="datetimeFigureOut">
              <a:rPr lang="en-IN" smtClean="0"/>
              <a:pPr/>
              <a:t>03-12-2020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CA40C-D02D-4CBB-9ACC-F5273C31512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037854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47790-91F6-4413-ADB5-88C4A1129441}" type="datetimeFigureOut">
              <a:rPr lang="en-IN" smtClean="0"/>
              <a:pPr/>
              <a:t>03-12-2020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CA40C-D02D-4CBB-9ACC-F5273C31512E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684197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47790-91F6-4413-ADB5-88C4A1129441}" type="datetimeFigureOut">
              <a:rPr lang="en-IN" smtClean="0"/>
              <a:pPr/>
              <a:t>03-12-2020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CA40C-D02D-4CBB-9ACC-F5273C31512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0589145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47790-91F6-4413-ADB5-88C4A1129441}" type="datetimeFigureOut">
              <a:rPr lang="en-IN" smtClean="0"/>
              <a:pPr/>
              <a:t>03-12-2020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CA40C-D02D-4CBB-9ACC-F5273C31512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277623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47790-91F6-4413-ADB5-88C4A1129441}" type="datetimeFigureOut">
              <a:rPr lang="en-IN" smtClean="0"/>
              <a:pPr/>
              <a:t>03-12-2020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CA40C-D02D-4CBB-9ACC-F5273C31512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071744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47790-91F6-4413-ADB5-88C4A1129441}" type="datetimeFigureOut">
              <a:rPr lang="en-IN" smtClean="0"/>
              <a:pPr/>
              <a:t>03-12-2020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CA40C-D02D-4CBB-9ACC-F5273C31512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459285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47790-91F6-4413-ADB5-88C4A1129441}" type="datetimeFigureOut">
              <a:rPr lang="en-IN" smtClean="0"/>
              <a:pPr/>
              <a:t>03-12-2020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CA40C-D02D-4CBB-9ACC-F5273C31512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3201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47790-91F6-4413-ADB5-88C4A1129441}" type="datetimeFigureOut">
              <a:rPr lang="en-IN" smtClean="0"/>
              <a:pPr/>
              <a:t>03-12-2020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CA40C-D02D-4CBB-9ACC-F5273C31512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598292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47790-91F6-4413-ADB5-88C4A1129441}" type="datetimeFigureOut">
              <a:rPr lang="en-IN" smtClean="0"/>
              <a:pPr/>
              <a:t>03-12-2020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CA40C-D02D-4CBB-9ACC-F5273C31512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676006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47790-91F6-4413-ADB5-88C4A1129441}" type="datetimeFigureOut">
              <a:rPr lang="en-IN" smtClean="0"/>
              <a:pPr/>
              <a:t>03-12-2020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CA40C-D02D-4CBB-9ACC-F5273C31512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710305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47790-91F6-4413-ADB5-88C4A1129441}" type="datetimeFigureOut">
              <a:rPr lang="en-IN" smtClean="0"/>
              <a:pPr/>
              <a:t>03-12-2020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CA40C-D02D-4CBB-9ACC-F5273C31512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961635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47790-91F6-4413-ADB5-88C4A1129441}" type="datetimeFigureOut">
              <a:rPr lang="en-IN" smtClean="0"/>
              <a:pPr/>
              <a:t>03-12-2020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CA40C-D02D-4CBB-9ACC-F5273C31512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707904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5CA40C-D02D-4CBB-9ACC-F5273C31512E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47790-91F6-4413-ADB5-88C4A1129441}" type="datetimeFigureOut">
              <a:rPr lang="en-IN" smtClean="0"/>
              <a:pPr/>
              <a:t>03-12-2020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24333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047790-91F6-4413-ADB5-88C4A1129441}" type="datetimeFigureOut">
              <a:rPr lang="en-IN" smtClean="0"/>
              <a:pPr/>
              <a:t>03-12-2020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45CA40C-D02D-4CBB-9ACC-F5273C31512E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478951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ratibhadixit3990/Mini-Project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emy.com/course/web-development-masterclass-complete-certificate-course/" TargetMode="External"/><Relationship Id="rId2" Type="http://schemas.openxmlformats.org/officeDocument/2006/relationships/hyperlink" Target="https://www.udemy.com/course/the-complete-web-development-bootcamp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eta-labs.in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00387" y="219431"/>
            <a:ext cx="83197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u="sng" dirty="0" smtClean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Mini project-I</a:t>
            </a:r>
          </a:p>
          <a:p>
            <a:pPr algn="ctr"/>
            <a:endParaRPr lang="en-US" sz="2800" u="sng" dirty="0" smtClean="0">
              <a:solidFill>
                <a:schemeClr val="accent2">
                  <a:lumMod val="75000"/>
                </a:schemeClr>
              </a:solidFill>
              <a:latin typeface="Algerian" panose="04020705040A02060702" pitchFamily="82" charset="0"/>
            </a:endParaRPr>
          </a:p>
          <a:p>
            <a:pPr algn="ctr"/>
            <a:r>
              <a:rPr lang="en-US" sz="5400" u="sng" dirty="0" smtClean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ONLINE QUIZ GENERATOR</a:t>
            </a:r>
            <a:endParaRPr lang="en-IN" sz="5400" u="sng" dirty="0">
              <a:solidFill>
                <a:schemeClr val="accent2">
                  <a:lumMod val="75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1065" y="1527250"/>
            <a:ext cx="963339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 smtClean="0">
              <a:solidFill>
                <a:srgbClr val="0070C0"/>
              </a:solidFill>
            </a:endParaRPr>
          </a:p>
          <a:p>
            <a:pPr algn="ctr"/>
            <a:endParaRPr lang="en-US" dirty="0" smtClean="0">
              <a:solidFill>
                <a:srgbClr val="0070C0"/>
              </a:solidFill>
            </a:endParaRPr>
          </a:p>
          <a:p>
            <a:pPr algn="ctr"/>
            <a:endParaRPr lang="en-US" dirty="0" smtClean="0">
              <a:solidFill>
                <a:srgbClr val="0070C0"/>
              </a:solidFill>
            </a:endParaRPr>
          </a:p>
          <a:p>
            <a:pPr algn="ctr"/>
            <a:endParaRPr lang="en-US" dirty="0" smtClean="0">
              <a:solidFill>
                <a:srgbClr val="0070C0"/>
              </a:solidFill>
            </a:endParaRPr>
          </a:p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7" name="Picture 6" descr="GLA University conference - Noticebard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4288" b="13740"/>
          <a:stretch/>
        </p:blipFill>
        <p:spPr bwMode="auto">
          <a:xfrm>
            <a:off x="2923502" y="2431673"/>
            <a:ext cx="5473521" cy="225380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07391" y="5027317"/>
            <a:ext cx="890574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  <a:latin typeface="Franklin Gothic Book" panose="020B0503020102020204" pitchFamily="34" charset="0"/>
              </a:rPr>
              <a:t>DEPARTMENT OF COMPUTER SCIENCE ENGINEERING AND APPLICATIONS</a:t>
            </a:r>
          </a:p>
          <a:p>
            <a:pPr algn="ctr"/>
            <a:r>
              <a:rPr lang="en-US" sz="2400" b="1" dirty="0">
                <a:solidFill>
                  <a:srgbClr val="0070C0"/>
                </a:solidFill>
              </a:rPr>
              <a:t>     </a:t>
            </a:r>
            <a:r>
              <a:rPr lang="en-US" sz="2800" b="1" dirty="0">
                <a:solidFill>
                  <a:srgbClr val="0070C0"/>
                </a:solidFill>
              </a:rPr>
              <a:t>Institute Of Engineering and Technology</a:t>
            </a:r>
          </a:p>
        </p:txBody>
      </p:sp>
    </p:spTree>
    <p:extLst>
      <p:ext uri="{BB962C8B-B14F-4D97-AF65-F5344CB8AC3E}">
        <p14:creationId xmlns:p14="http://schemas.microsoft.com/office/powerpoint/2010/main" xmlns="" val="296662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5307" y="837127"/>
            <a:ext cx="856445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Introduction</a:t>
            </a:r>
            <a:r>
              <a:rPr lang="en-US" sz="2800" dirty="0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:</a:t>
            </a:r>
          </a:p>
          <a:p>
            <a:endParaRPr lang="en-US" sz="2800" dirty="0" smtClean="0">
              <a:solidFill>
                <a:srgbClr val="0070C0"/>
              </a:solidFill>
              <a:latin typeface="Franklin Gothic Book" panose="020B0503020102020204" pitchFamily="34" charset="0"/>
            </a:endParaRPr>
          </a:p>
          <a:p>
            <a:endParaRPr lang="en-US" sz="2800" dirty="0">
              <a:solidFill>
                <a:srgbClr val="0070C0"/>
              </a:solidFill>
              <a:latin typeface="Franklin Gothic Book" panose="020B05030201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rgbClr val="0070C0"/>
                </a:solidFill>
              </a:rPr>
              <a:t>The “Online Quiz Generator” is a web application for to take online test in an efficient manner and no time wasting for checking the </a:t>
            </a:r>
            <a:r>
              <a:rPr lang="en-IN" sz="2400" dirty="0" smtClean="0">
                <a:solidFill>
                  <a:srgbClr val="0070C0"/>
                </a:solidFill>
              </a:rPr>
              <a:t>paper.</a:t>
            </a:r>
          </a:p>
          <a:p>
            <a:endParaRPr lang="en-US" sz="2400" dirty="0">
              <a:solidFill>
                <a:srgbClr val="0070C0"/>
              </a:solidFill>
              <a:latin typeface="+mj-lt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rgbClr val="0070C0"/>
                </a:solidFill>
                <a:latin typeface="+mj-lt"/>
              </a:rPr>
              <a:t>Every admin has a user id and password to create and check marks of each quiz.</a:t>
            </a:r>
          </a:p>
          <a:p>
            <a:endParaRPr lang="en-US" sz="2400" dirty="0" smtClean="0">
              <a:solidFill>
                <a:srgbClr val="0070C0"/>
              </a:solidFill>
              <a:latin typeface="+mj-lt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rgbClr val="0070C0"/>
                </a:solidFill>
                <a:latin typeface="+mj-lt"/>
              </a:rPr>
              <a:t>Every user has user id and password to attend a quiz.</a:t>
            </a:r>
          </a:p>
          <a:p>
            <a:endParaRPr lang="en-IN" sz="2800" dirty="0">
              <a:solidFill>
                <a:srgbClr val="0070C0"/>
              </a:solidFill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2370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2884" y="167425"/>
            <a:ext cx="7778839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IN" b="1" dirty="0"/>
          </a:p>
          <a:p>
            <a:r>
              <a:rPr lang="en-US" sz="4400" b="1" u="sng" dirty="0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Synopsis-</a:t>
            </a:r>
          </a:p>
          <a:p>
            <a:endParaRPr lang="en-US" sz="4400" b="1" u="sng" dirty="0" smtClean="0">
              <a:solidFill>
                <a:srgbClr val="0070C0"/>
              </a:solidFill>
              <a:latin typeface="Franklin Gothic Book" panose="020B05030201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dirty="0">
                <a:solidFill>
                  <a:srgbClr val="0070C0"/>
                </a:solidFill>
              </a:rPr>
              <a:t>The main task of “Online Quiz Generator” is to efficiently evaluate a candidate thoroughly through a fully automated system that not only saves a lot of time but also gives fast results</a:t>
            </a:r>
            <a:r>
              <a:rPr lang="en-IN" sz="2400" dirty="0" smtClean="0">
                <a:solidFill>
                  <a:srgbClr val="0070C0"/>
                </a:solidFill>
              </a:rPr>
              <a:t>.</a:t>
            </a:r>
            <a:endParaRPr lang="en-US" sz="2400" dirty="0" smtClean="0">
              <a:solidFill>
                <a:srgbClr val="0070C0"/>
              </a:solidFill>
              <a:latin typeface="+mj-lt"/>
            </a:endParaRPr>
          </a:p>
          <a:p>
            <a:endParaRPr lang="en-US" sz="2400" dirty="0">
              <a:solidFill>
                <a:srgbClr val="0070C0"/>
              </a:solidFill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dirty="0">
                <a:solidFill>
                  <a:srgbClr val="0070C0"/>
                </a:solidFill>
              </a:rPr>
              <a:t>No restriction that examiner has to be present when the candidate takes test.</a:t>
            </a:r>
            <a:endParaRPr lang="en-US" sz="2400" dirty="0" smtClean="0">
              <a:solidFill>
                <a:srgbClr val="0070C0"/>
              </a:solidFill>
              <a:latin typeface="+mj-lt"/>
            </a:endParaRPr>
          </a:p>
          <a:p>
            <a:endParaRPr lang="en-US" sz="2400" dirty="0" smtClean="0">
              <a:solidFill>
                <a:srgbClr val="0070C0"/>
              </a:solidFill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dirty="0">
                <a:solidFill>
                  <a:srgbClr val="0070C0"/>
                </a:solidFill>
              </a:rPr>
              <a:t>This web application can be used anywhere and at any time as it is a web based application (user location doesn’t matter).</a:t>
            </a:r>
            <a:endParaRPr lang="en-IN" sz="24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4937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3336" y="115911"/>
            <a:ext cx="9517487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en-IN" b="1" dirty="0"/>
          </a:p>
          <a:p>
            <a:r>
              <a:rPr lang="en-US" sz="4400" b="1" u="sng" dirty="0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Aim of this project</a:t>
            </a:r>
          </a:p>
          <a:p>
            <a:endParaRPr lang="en-US" sz="1600" b="1" u="sng" dirty="0" smtClean="0">
              <a:solidFill>
                <a:srgbClr val="0070C0"/>
              </a:solidFill>
              <a:latin typeface="Franklin Gothic Book" panose="020B0503020102020204" pitchFamily="34" charset="0"/>
            </a:endParaRPr>
          </a:p>
          <a:p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0070C0"/>
                </a:solidFill>
              </a:rPr>
              <a:t>With the effective use, any Institute can use the “Online Quiz Generator” for conducting quick examinations and getting better results in less time</a:t>
            </a:r>
            <a:r>
              <a:rPr lang="en-IN" sz="2400" dirty="0" smtClean="0">
                <a:solidFill>
                  <a:srgbClr val="0070C0"/>
                </a:solidFill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0070C0"/>
              </a:solidFill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0070C0"/>
                </a:solidFill>
                <a:latin typeface="+mj-lt"/>
              </a:rPr>
              <a:t>Apache </a:t>
            </a:r>
            <a:r>
              <a:rPr lang="en-US" sz="2400" dirty="0">
                <a:solidFill>
                  <a:srgbClr val="0070C0"/>
                </a:solidFill>
                <a:latin typeface="+mj-lt"/>
              </a:rPr>
              <a:t>Server Pages, MYSQL database used to develop this </a:t>
            </a:r>
            <a:r>
              <a:rPr lang="en-US" sz="2400" dirty="0" smtClean="0">
                <a:solidFill>
                  <a:srgbClr val="0070C0"/>
                </a:solidFill>
                <a:latin typeface="+mj-lt"/>
              </a:rPr>
              <a:t>“Online Quiz Generator” </a:t>
            </a:r>
            <a:r>
              <a:rPr lang="en-US" sz="2400" dirty="0">
                <a:solidFill>
                  <a:srgbClr val="0070C0"/>
                </a:solidFill>
                <a:latin typeface="+mj-lt"/>
              </a:rPr>
              <a:t>application where all </a:t>
            </a:r>
            <a:r>
              <a:rPr lang="en-US" sz="2400" dirty="0" smtClean="0">
                <a:solidFill>
                  <a:srgbClr val="0070C0"/>
                </a:solidFill>
                <a:latin typeface="+mj-lt"/>
              </a:rPr>
              <a:t>admins and students </a:t>
            </a:r>
            <a:r>
              <a:rPr lang="en-US" sz="2400" dirty="0">
                <a:solidFill>
                  <a:srgbClr val="0070C0"/>
                </a:solidFill>
                <a:latin typeface="+mj-lt"/>
              </a:rPr>
              <a:t>can login through the secured web page by their account login id and password. </a:t>
            </a:r>
            <a:endParaRPr lang="en-US" sz="2400" dirty="0" smtClean="0">
              <a:solidFill>
                <a:srgbClr val="0070C0"/>
              </a:solidFill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0070C0"/>
              </a:solidFill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rgbClr val="0070C0"/>
                </a:solidFill>
              </a:rPr>
              <a:t>W</a:t>
            </a:r>
            <a:r>
              <a:rPr lang="en-IN" sz="2400" dirty="0" smtClean="0">
                <a:solidFill>
                  <a:srgbClr val="0070C0"/>
                </a:solidFill>
              </a:rPr>
              <a:t>e </a:t>
            </a:r>
            <a:r>
              <a:rPr lang="en-IN" sz="2400" dirty="0">
                <a:solidFill>
                  <a:srgbClr val="0070C0"/>
                </a:solidFill>
              </a:rPr>
              <a:t>have developed a Web-based online test/quiz system which can create quizzes competitively and collaboratively for students for the purpose of reducing the load required for a teacher and promoting interaction among teachers and students.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4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5540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PC\Pictures\Screenshots\Screenshot (12127)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4165" t="30160" r="32222" b="11578"/>
          <a:stretch/>
        </p:blipFill>
        <p:spPr bwMode="auto">
          <a:xfrm>
            <a:off x="811368" y="1146218"/>
            <a:ext cx="9440214" cy="5422007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11368" y="334851"/>
            <a:ext cx="2253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 smtClean="0">
                <a:solidFill>
                  <a:srgbClr val="0070C0"/>
                </a:solidFill>
              </a:rPr>
              <a:t>Class Diagram:</a:t>
            </a:r>
            <a:endParaRPr lang="en-IN" sz="2400" b="1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608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27279" y="1210612"/>
            <a:ext cx="9092486" cy="538497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631065" y="283335"/>
            <a:ext cx="5190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 smtClean="0">
                <a:solidFill>
                  <a:srgbClr val="0070C0"/>
                </a:solidFill>
              </a:rPr>
              <a:t>ERD (Entity Relationship Diagram):</a:t>
            </a:r>
            <a:endParaRPr lang="en-IN" sz="2400" b="1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9659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PC\.IntelliJIdea2019.3\Downloads\model hierarchy diagram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138" t="22898" r="10073" b="25673"/>
          <a:stretch/>
        </p:blipFill>
        <p:spPr bwMode="auto">
          <a:xfrm>
            <a:off x="2588654" y="940158"/>
            <a:ext cx="5895975" cy="5789054"/>
          </a:xfrm>
          <a:prstGeom prst="rect">
            <a:avLst/>
          </a:prstGeom>
          <a:noFill/>
          <a:ln w="38100">
            <a:solidFill>
              <a:srgbClr val="0070C0"/>
            </a:solidFill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92429" y="261229"/>
            <a:ext cx="3992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u="sng" dirty="0" smtClean="0">
                <a:solidFill>
                  <a:srgbClr val="0070C0"/>
                </a:solidFill>
              </a:rPr>
              <a:t>Model Hierarchy Diagram:</a:t>
            </a:r>
            <a:endParaRPr lang="en-IN" sz="2400" b="1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7641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0005" y="515155"/>
            <a:ext cx="101743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u="sng" dirty="0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Screenshots</a:t>
            </a:r>
          </a:p>
          <a:p>
            <a:endParaRPr lang="en-IN" sz="2800" b="1" u="sng" dirty="0">
              <a:solidFill>
                <a:srgbClr val="0070C0"/>
              </a:solidFill>
              <a:latin typeface="Franklin Gothic Book" panose="020B05030201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dirty="0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Index page: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sz="2400" dirty="0" smtClean="0">
              <a:solidFill>
                <a:srgbClr val="0070C0"/>
              </a:solidFill>
              <a:latin typeface="Franklin Gothic Book" panose="020B05030201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sz="2400" dirty="0">
              <a:solidFill>
                <a:srgbClr val="0070C0"/>
              </a:solidFill>
              <a:latin typeface="Franklin Gothic Book" panose="020B05030201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sz="2400" dirty="0" smtClean="0">
              <a:solidFill>
                <a:srgbClr val="0070C0"/>
              </a:solidFill>
              <a:latin typeface="Franklin Gothic Book" panose="020B05030201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sz="2400" dirty="0">
              <a:solidFill>
                <a:srgbClr val="0070C0"/>
              </a:solidFill>
              <a:latin typeface="Franklin Gothic Book" panose="020B05030201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sz="2400" dirty="0" smtClean="0">
              <a:solidFill>
                <a:srgbClr val="0070C0"/>
              </a:solidFill>
              <a:latin typeface="Franklin Gothic Book" panose="020B05030201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sz="2400" dirty="0">
              <a:solidFill>
                <a:srgbClr val="0070C0"/>
              </a:solidFill>
              <a:latin typeface="Franklin Gothic Book" panose="020B05030201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sz="2400" dirty="0" smtClean="0">
              <a:solidFill>
                <a:srgbClr val="0070C0"/>
              </a:solidFill>
              <a:latin typeface="Franklin Gothic Book" panose="020B05030201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sz="2400" dirty="0" smtClean="0">
              <a:solidFill>
                <a:srgbClr val="0070C0"/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6" name="Picture 5" descr="C:\Users\PC\.IntelliJIdea2019.3\Downloads\screencapture-localhost-Mini-Project-2020-10-17-13_04_37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84856" y="2240924"/>
            <a:ext cx="8075054" cy="43659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402055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PC\Pictures\Screenshots\Screenshot (12193)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400"/>
          <a:stretch/>
        </p:blipFill>
        <p:spPr bwMode="auto">
          <a:xfrm>
            <a:off x="914399" y="605307"/>
            <a:ext cx="8976575" cy="562806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xmlns="" val="376991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PC\Pictures\Screenshots\Screenshot (12194)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5104"/>
          <a:stretch/>
        </p:blipFill>
        <p:spPr bwMode="auto">
          <a:xfrm>
            <a:off x="772732" y="669701"/>
            <a:ext cx="9105364" cy="58341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xmlns="" val="426662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PC\.IntelliJIdea2019.3\Downloads\screencapture-localhost-Mini-Project-index-php-2020-10-17-12_38_29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9550" y="553792"/>
            <a:ext cx="9285668" cy="58470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4343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6214" y="425004"/>
            <a:ext cx="10805374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solidFill>
                  <a:srgbClr val="0070C0"/>
                </a:solidFill>
                <a:latin typeface="Franklin Gothic Book" panose="020B0503020102020204" pitchFamily="34" charset="0"/>
              </a:rPr>
              <a:t>Submitted</a:t>
            </a:r>
            <a:r>
              <a:rPr lang="en-US" sz="2400" b="1" dirty="0">
                <a:solidFill>
                  <a:srgbClr val="0070C0"/>
                </a:solidFill>
                <a:latin typeface="Franklin Gothic Book" panose="020B0503020102020204" pitchFamily="34" charset="0"/>
              </a:rPr>
              <a:t> </a:t>
            </a:r>
            <a:r>
              <a:rPr lang="en-US" sz="2400" b="1" u="sng" dirty="0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By</a:t>
            </a:r>
            <a:r>
              <a:rPr lang="en-US" sz="2400" b="1" dirty="0">
                <a:solidFill>
                  <a:srgbClr val="0070C0"/>
                </a:solidFill>
                <a:latin typeface="Franklin Gothic Book" panose="020B0503020102020204" pitchFamily="34" charset="0"/>
              </a:rPr>
              <a:t>:</a:t>
            </a:r>
          </a:p>
          <a:p>
            <a:pPr algn="ctr"/>
            <a:endParaRPr lang="en-US" sz="800" b="1" dirty="0">
              <a:solidFill>
                <a:srgbClr val="0070C0"/>
              </a:solidFill>
            </a:endParaRPr>
          </a:p>
          <a:p>
            <a:pPr algn="ctr"/>
            <a:r>
              <a:rPr lang="en-US" sz="2000" dirty="0" err="1">
                <a:solidFill>
                  <a:srgbClr val="0070C0"/>
                </a:solidFill>
              </a:rPr>
              <a:t>Pratibha</a:t>
            </a:r>
            <a:r>
              <a:rPr lang="en-US" sz="2000" dirty="0">
                <a:solidFill>
                  <a:srgbClr val="0070C0"/>
                </a:solidFill>
              </a:rPr>
              <a:t> Dixit</a:t>
            </a:r>
          </a:p>
          <a:p>
            <a:pPr algn="ctr"/>
            <a:r>
              <a:rPr lang="en-US" sz="2000" dirty="0">
                <a:solidFill>
                  <a:srgbClr val="0070C0"/>
                </a:solidFill>
              </a:rPr>
              <a:t>(181500498)</a:t>
            </a:r>
          </a:p>
          <a:p>
            <a:pPr algn="ctr"/>
            <a:r>
              <a:rPr lang="en-US" sz="2000" dirty="0">
                <a:solidFill>
                  <a:srgbClr val="0070C0"/>
                </a:solidFill>
              </a:rPr>
              <a:t>And</a:t>
            </a:r>
          </a:p>
          <a:p>
            <a:pPr algn="ctr"/>
            <a:r>
              <a:rPr lang="en-US" sz="2000" dirty="0" err="1">
                <a:solidFill>
                  <a:srgbClr val="0070C0"/>
                </a:solidFill>
              </a:rPr>
              <a:t>Megha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Kansal</a:t>
            </a:r>
            <a:endParaRPr lang="en-US" sz="2000" dirty="0">
              <a:solidFill>
                <a:srgbClr val="0070C0"/>
              </a:solidFill>
            </a:endParaRPr>
          </a:p>
          <a:p>
            <a:pPr algn="ctr"/>
            <a:r>
              <a:rPr lang="en-US" sz="2000" dirty="0">
                <a:solidFill>
                  <a:srgbClr val="0070C0"/>
                </a:solidFill>
              </a:rPr>
              <a:t>(181500382</a:t>
            </a:r>
            <a:r>
              <a:rPr lang="en-US" sz="2000" dirty="0" smtClean="0">
                <a:solidFill>
                  <a:srgbClr val="0070C0"/>
                </a:solidFill>
              </a:rPr>
              <a:t>)</a:t>
            </a:r>
          </a:p>
          <a:p>
            <a:pPr algn="ctr"/>
            <a:endParaRPr lang="en-US" dirty="0" smtClean="0">
              <a:solidFill>
                <a:srgbClr val="0070C0"/>
              </a:solidFill>
              <a:latin typeface="Franklin Gothic Book" panose="020B0503020102020204" pitchFamily="34" charset="0"/>
            </a:endParaRPr>
          </a:p>
          <a:p>
            <a:pPr algn="ctr"/>
            <a:endParaRPr lang="en-US" sz="800" dirty="0" smtClean="0">
              <a:solidFill>
                <a:srgbClr val="0070C0"/>
              </a:solidFill>
              <a:latin typeface="Franklin Gothic Book" panose="020B0503020102020204" pitchFamily="34" charset="0"/>
            </a:endParaRPr>
          </a:p>
          <a:p>
            <a:pPr algn="ctr"/>
            <a:endParaRPr lang="en-US" sz="800" dirty="0" smtClean="0">
              <a:solidFill>
                <a:srgbClr val="0070C0"/>
              </a:solidFill>
              <a:latin typeface="Franklin Gothic Book" panose="020B0503020102020204" pitchFamily="34" charset="0"/>
            </a:endParaRPr>
          </a:p>
          <a:p>
            <a:pPr algn="ctr"/>
            <a:endParaRPr lang="en-US" dirty="0">
              <a:solidFill>
                <a:srgbClr val="0070C0"/>
              </a:solidFill>
              <a:latin typeface="Franklin Gothic Book" panose="020B0503020102020204" pitchFamily="34" charset="0"/>
            </a:endParaRPr>
          </a:p>
          <a:p>
            <a:pPr algn="ctr"/>
            <a:r>
              <a:rPr lang="en-US" sz="2400" b="1" u="sng" dirty="0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Supervised</a:t>
            </a:r>
            <a:r>
              <a:rPr lang="en-US" sz="2400" b="1" dirty="0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 </a:t>
            </a:r>
            <a:r>
              <a:rPr lang="en-US" sz="2400" b="1" u="sng" dirty="0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By</a:t>
            </a:r>
            <a:r>
              <a:rPr lang="en-US" sz="2400" b="1" dirty="0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:</a:t>
            </a:r>
          </a:p>
          <a:p>
            <a:pPr algn="ctr"/>
            <a:endParaRPr lang="en-US" sz="2400" b="1" dirty="0">
              <a:solidFill>
                <a:srgbClr val="0070C0"/>
              </a:solidFill>
              <a:latin typeface="Franklin Gothic Book" panose="020B0503020102020204" pitchFamily="34" charset="0"/>
            </a:endParaRPr>
          </a:p>
          <a:p>
            <a:pPr algn="ctr"/>
            <a:r>
              <a:rPr lang="en-US" sz="2000" b="1" dirty="0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Mr. </a:t>
            </a:r>
            <a:r>
              <a:rPr lang="en-US" sz="2000" b="1" dirty="0" err="1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Anand</a:t>
            </a:r>
            <a:r>
              <a:rPr lang="en-US" sz="2000" b="1" dirty="0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 Kumar Gupta</a:t>
            </a:r>
          </a:p>
          <a:p>
            <a:pPr algn="ctr"/>
            <a:r>
              <a:rPr lang="en-US" sz="2000" b="1" dirty="0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Asst. Professor</a:t>
            </a:r>
          </a:p>
          <a:p>
            <a:pPr algn="ctr"/>
            <a:r>
              <a:rPr lang="en-US" sz="2000" b="1" dirty="0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Department of Computer Science &amp; Applications</a:t>
            </a:r>
          </a:p>
          <a:p>
            <a:pPr algn="ctr"/>
            <a:r>
              <a:rPr lang="en-US" sz="2000" b="1" dirty="0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And</a:t>
            </a:r>
          </a:p>
          <a:p>
            <a:pPr algn="ctr"/>
            <a:r>
              <a:rPr lang="en-US" sz="2000" b="1" dirty="0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Ms. </a:t>
            </a:r>
            <a:r>
              <a:rPr lang="en-US" sz="2000" b="1" dirty="0" err="1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Ruchi</a:t>
            </a:r>
            <a:r>
              <a:rPr lang="en-US" sz="2000" b="1" dirty="0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 Gupta</a:t>
            </a:r>
          </a:p>
          <a:p>
            <a:pPr algn="ctr"/>
            <a:r>
              <a:rPr lang="en-US" sz="2000" b="1" dirty="0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Asst. Professor</a:t>
            </a:r>
          </a:p>
          <a:p>
            <a:pPr algn="ctr"/>
            <a:r>
              <a:rPr lang="en-US" sz="2000" b="1" dirty="0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Department of Computer Science &amp; Applications</a:t>
            </a:r>
          </a:p>
          <a:p>
            <a:pPr algn="ctr"/>
            <a:endParaRPr lang="en-US" sz="2400" b="1" dirty="0">
              <a:solidFill>
                <a:srgbClr val="0070C0"/>
              </a:solidFill>
              <a:latin typeface="Franklin Gothic Book" panose="020B0503020102020204" pitchFamily="34" charset="0"/>
            </a:endParaRPr>
          </a:p>
          <a:p>
            <a:pPr algn="ctr"/>
            <a:endParaRPr lang="en-US" dirty="0">
              <a:solidFill>
                <a:srgbClr val="0070C0"/>
              </a:solidFill>
              <a:latin typeface="Franklin Gothic Book" panose="020B0503020102020204" pitchFamily="34" charset="0"/>
            </a:endParaRPr>
          </a:p>
          <a:p>
            <a:pPr algn="ctr"/>
            <a:endParaRPr lang="en-US" dirty="0">
              <a:solidFill>
                <a:srgbClr val="0070C0"/>
              </a:solidFill>
            </a:endParaRPr>
          </a:p>
          <a:p>
            <a:pPr algn="ctr"/>
            <a:endParaRPr lang="en-US" dirty="0">
              <a:solidFill>
                <a:srgbClr val="0070C0"/>
              </a:solidFill>
            </a:endParaRPr>
          </a:p>
          <a:p>
            <a:pPr algn="ctr"/>
            <a:r>
              <a:rPr lang="en-US" dirty="0">
                <a:solidFill>
                  <a:srgbClr val="0070C0"/>
                </a:solidFill>
                <a:latin typeface="Franklin Gothic Book" panose="020B0503020102020204" pitchFamily="34" charset="0"/>
              </a:rPr>
              <a:t>        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7921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6670" y="643944"/>
            <a:ext cx="50871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sz="2400" dirty="0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Login Screens:</a:t>
            </a:r>
          </a:p>
          <a:p>
            <a:endParaRPr lang="en-IN" dirty="0"/>
          </a:p>
        </p:txBody>
      </p:sp>
      <p:pic>
        <p:nvPicPr>
          <p:cNvPr id="8" name="Picture 7" descr="C:\Users\PC\.IntelliJIdea2019.3\Downloads\screencapture-localhost-online-qize-site-2020-09-27-10_25_52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30311" y="1382608"/>
            <a:ext cx="9105362" cy="51469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72516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PC\.IntelliJIdea2019.3\Downloads\screencapture-localhost-online-qize-site-2020-09-27-10_26_16 (1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6823" y="631064"/>
            <a:ext cx="9736428" cy="58598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62889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0912" y="347730"/>
            <a:ext cx="4559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400" dirty="0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Feedback Screen:</a:t>
            </a:r>
          </a:p>
        </p:txBody>
      </p:sp>
      <p:pic>
        <p:nvPicPr>
          <p:cNvPr id="7" name="Picture 6" descr="C:\Users\PC\.IntelliJIdea2019.3\Downloads\screencapture-localhost-Mini-Project-feedback-php-2020-10-17-12_59_24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0007" y="1081825"/>
            <a:ext cx="9221272" cy="53318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27538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8034" y="263707"/>
            <a:ext cx="3966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400" dirty="0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Admin Pages:</a:t>
            </a:r>
          </a:p>
        </p:txBody>
      </p:sp>
      <p:pic>
        <p:nvPicPr>
          <p:cNvPr id="6" name="Picture 5" descr="C:\Users\PC\.IntelliJIdea2019.3\Downloads\screencapture-localhost-Mini-Project-index-php-2020-10-17-12_52_15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30309" y="927279"/>
            <a:ext cx="8860665" cy="53833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63651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PC\.IntelliJIdea2019.3\Downloads\screencapture-localhost-Mini-Project-dash-php-2020-10-17-12_52_29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9702" y="437882"/>
            <a:ext cx="9646275" cy="59114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205109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PC\.IntelliJIdea2019.3\Downloads\screencapture-localhost-Mini-Project-dash-php-2020-10-17-12_52_38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5307" y="708338"/>
            <a:ext cx="9324304" cy="55507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246608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PC\.IntelliJIdea2019.3\Downloads\screencapture-localhost-Mini-Project-dash-php-2020-10-17-12_52_47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7730" y="618186"/>
            <a:ext cx="9981125" cy="55121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65707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PC\.IntelliJIdea2019.3\Downloads\screencapture-localhost-Mini-Project-dash-php-2020-10-17-12_53_02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6517" y="450761"/>
            <a:ext cx="9453093" cy="58470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285603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PC\.IntelliJIdea2019.3\Downloads\screencapture-localhost-Mini-Project-dash-php-2020-10-17-12_53_12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3943" y="515155"/>
            <a:ext cx="9491729" cy="57568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78388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PC\.IntelliJIdea2019.3\Downloads\screencapture-localhost-Mini-Project-dash-php-2020-10-17-12_53_21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9398" y="463638"/>
            <a:ext cx="9337182" cy="58727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21778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30321" y="206063"/>
            <a:ext cx="48295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b="1" u="sng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rPr>
              <a:t>CERTIFICATES</a:t>
            </a:r>
            <a:endParaRPr lang="en-IN" sz="4800" b="1" u="sng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5613" y="1187141"/>
            <a:ext cx="7920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rgbClr val="0070C0"/>
                </a:solidFill>
              </a:rPr>
              <a:t>1. Certificate of the Course attended by </a:t>
            </a:r>
            <a:r>
              <a:rPr lang="en-IN" sz="2400" dirty="0" err="1" smtClean="0">
                <a:solidFill>
                  <a:srgbClr val="0070C0"/>
                </a:solidFill>
              </a:rPr>
              <a:t>Pratibha</a:t>
            </a:r>
            <a:r>
              <a:rPr lang="en-IN" sz="2400" dirty="0" smtClean="0">
                <a:solidFill>
                  <a:srgbClr val="0070C0"/>
                </a:solidFill>
              </a:rPr>
              <a:t> Dixit:</a:t>
            </a:r>
            <a:endParaRPr lang="en-IN" sz="2400"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5613" y="1648807"/>
            <a:ext cx="9156877" cy="493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3399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7730" y="218942"/>
            <a:ext cx="3438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400" dirty="0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Student Pages:</a:t>
            </a:r>
          </a:p>
        </p:txBody>
      </p:sp>
      <p:pic>
        <p:nvPicPr>
          <p:cNvPr id="6" name="Picture 5" descr="C:\Users\PC\.IntelliJIdea2019.3\Downloads\screencapture-localhost-Mini-Project-index-php-2020-10-17-12_55_40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9854" y="1004552"/>
            <a:ext cx="8989453" cy="5550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68595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PC\.IntelliJIdea2019.3\Downloads\screencapture-localhost-Mini-Project-account-php-2020-10-17-12_55_52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8187" y="566670"/>
            <a:ext cx="9272788" cy="58341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141592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PC\.IntelliJIdea2019.3\Downloads\screencapture-localhost-Mini-Project-account-php-2020-10-17-12_56_02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3487" y="489397"/>
            <a:ext cx="9491730" cy="57826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251741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PC\.IntelliJIdea2019.3\Downloads\screencapture-localhost-Mini-Project-account-php-2020-10-17-12_56_11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9397" y="682581"/>
            <a:ext cx="9504609" cy="56667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76808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PC\.IntelliJIdea2019.3\Downloads\screencapture-localhost-Mini-Project-feedback-php-2020-10-17-13_00_27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6823" y="643944"/>
            <a:ext cx="9144000" cy="56023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31720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7729" y="463639"/>
            <a:ext cx="9762186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u="sng" dirty="0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Benefits of Online Quiz Generator</a:t>
            </a:r>
          </a:p>
          <a:p>
            <a:endParaRPr lang="en-IN" dirty="0" smtClean="0"/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0070C0"/>
                </a:solidFill>
                <a:latin typeface="+mj-lt"/>
              </a:rPr>
              <a:t>Online Quiz Generator is fast, secure, convenient and free.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 smtClean="0">
              <a:solidFill>
                <a:srgbClr val="0070C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0070C0"/>
                </a:solidFill>
                <a:latin typeface="+mj-lt"/>
              </a:rPr>
              <a:t>Quick, simple, authenticated access to accounts via the web application.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 smtClean="0">
              <a:solidFill>
                <a:srgbClr val="0070C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0070C0"/>
                </a:solidFill>
                <a:latin typeface="+mj-lt"/>
              </a:rPr>
              <a:t>Simply scalable to grow with changing system requirement.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 smtClean="0">
              <a:solidFill>
                <a:srgbClr val="0070C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0070C0"/>
                </a:solidFill>
                <a:latin typeface="+mj-lt"/>
              </a:rPr>
              <a:t>Global enterprise wide access to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 smtClean="0">
              <a:solidFill>
                <a:srgbClr val="0070C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0070C0"/>
                </a:solidFill>
                <a:latin typeface="+mj-lt"/>
              </a:rPr>
              <a:t>Improved data security, restricting unauthorized access.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 smtClean="0">
              <a:solidFill>
                <a:srgbClr val="0070C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0070C0"/>
                </a:solidFill>
                <a:latin typeface="+mj-lt"/>
              </a:rPr>
              <a:t>Minimum storage space.</a:t>
            </a:r>
            <a:endParaRPr lang="en-IN" sz="2400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445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6823" y="824248"/>
            <a:ext cx="852581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Conclusion</a:t>
            </a:r>
          </a:p>
          <a:p>
            <a:endParaRPr lang="en-US" sz="2400" b="1" u="sng" dirty="0" smtClean="0">
              <a:solidFill>
                <a:srgbClr val="0070C0"/>
              </a:solidFill>
              <a:latin typeface="Franklin Gothic Book" panose="020B0503020102020204" pitchFamily="34" charset="0"/>
            </a:endParaRPr>
          </a:p>
          <a:p>
            <a:endParaRPr lang="en-US" dirty="0">
              <a:solidFill>
                <a:schemeClr val="accent2">
                  <a:lumMod val="75000"/>
                </a:schemeClr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0070C0"/>
                </a:solidFill>
                <a:latin typeface="+mj-lt"/>
              </a:rPr>
              <a:t>This project is developed to nurture the needs of a user on an online environment by embedding all the tasks of assigning and completing quizzes on a single platform.</a:t>
            </a:r>
          </a:p>
          <a:p>
            <a:endParaRPr lang="en-US" sz="2400" dirty="0" smtClean="0">
              <a:solidFill>
                <a:srgbClr val="0070C0"/>
              </a:solidFill>
              <a:latin typeface="+mj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 smtClean="0">
                <a:solidFill>
                  <a:srgbClr val="0070C0"/>
                </a:solidFill>
                <a:latin typeface="+mj-lt"/>
              </a:rPr>
              <a:t>Future version of this software will still be much enhanced, than the current version 1.0, thus the “Online Quiz Generator”</a:t>
            </a:r>
            <a:r>
              <a:rPr lang="en-US" sz="2400" dirty="0">
                <a:solidFill>
                  <a:srgbClr val="0070C0"/>
                </a:solidFill>
                <a:latin typeface="+mj-lt"/>
              </a:rPr>
              <a:t>,</a:t>
            </a:r>
            <a:r>
              <a:rPr lang="en-US" sz="2400" dirty="0" smtClean="0">
                <a:solidFill>
                  <a:srgbClr val="0070C0"/>
                </a:solidFill>
                <a:latin typeface="+mj-lt"/>
              </a:rPr>
              <a:t> is developed and executed successfully</a:t>
            </a:r>
            <a:r>
              <a:rPr lang="en-US" dirty="0" smtClean="0">
                <a:solidFill>
                  <a:srgbClr val="0070C0"/>
                </a:solidFill>
                <a:latin typeface="+mj-lt"/>
              </a:rPr>
              <a:t>.</a:t>
            </a:r>
          </a:p>
          <a:p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xmlns="" val="336683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3640" y="296213"/>
            <a:ext cx="10097036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Code Link for </a:t>
            </a:r>
          </a:p>
          <a:p>
            <a:r>
              <a:rPr lang="en-US" sz="4400" b="1" u="sng" dirty="0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Bank Management System</a:t>
            </a:r>
          </a:p>
          <a:p>
            <a:endParaRPr lang="en-US" sz="2400" dirty="0" smtClean="0">
              <a:solidFill>
                <a:srgbClr val="0070C0"/>
              </a:solidFill>
              <a:latin typeface="+mj-lt"/>
            </a:endParaRPr>
          </a:p>
          <a:p>
            <a:endParaRPr lang="en-US" sz="2400" dirty="0">
              <a:solidFill>
                <a:srgbClr val="0070C0"/>
              </a:solidFill>
              <a:latin typeface="+mj-lt"/>
            </a:endParaRPr>
          </a:p>
          <a:p>
            <a:r>
              <a:rPr lang="en-US" sz="2400" b="1" dirty="0" smtClean="0">
                <a:solidFill>
                  <a:srgbClr val="0070C0"/>
                </a:solidFill>
                <a:latin typeface="+mj-lt"/>
              </a:rPr>
              <a:t>Link-1 to </a:t>
            </a:r>
            <a:r>
              <a:rPr lang="en-US" sz="2400" b="1" dirty="0" err="1" smtClean="0">
                <a:solidFill>
                  <a:srgbClr val="0070C0"/>
                </a:solidFill>
                <a:latin typeface="+mj-lt"/>
              </a:rPr>
              <a:t>Pratibha</a:t>
            </a:r>
            <a:r>
              <a:rPr lang="en-US" sz="2400" b="1" dirty="0" smtClean="0">
                <a:solidFill>
                  <a:srgbClr val="0070C0"/>
                </a:solidFill>
                <a:latin typeface="+mj-lt"/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  <a:latin typeface="+mj-lt"/>
              </a:rPr>
              <a:t>Dixit’s</a:t>
            </a:r>
            <a:r>
              <a:rPr lang="en-US" sz="2400" b="1" dirty="0" smtClean="0">
                <a:solidFill>
                  <a:srgbClr val="0070C0"/>
                </a:solidFill>
                <a:latin typeface="+mj-lt"/>
              </a:rPr>
              <a:t> repository:</a:t>
            </a:r>
          </a:p>
          <a:p>
            <a:r>
              <a:rPr lang="en-US" sz="2400" b="1" dirty="0" smtClean="0">
                <a:solidFill>
                  <a:srgbClr val="0070C0"/>
                </a:solidFill>
                <a:latin typeface="+mj-lt"/>
              </a:rPr>
              <a:t>Link:</a:t>
            </a:r>
            <a:r>
              <a:rPr lang="en-US" sz="2400" b="1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IN" sz="2400" u="sng" dirty="0" smtClean="0">
                <a:solidFill>
                  <a:srgbClr val="00B0F0"/>
                </a:solidFill>
                <a:hlinkClick r:id="rId2"/>
              </a:rPr>
              <a:t>https</a:t>
            </a:r>
            <a:r>
              <a:rPr lang="en-IN" sz="2400" u="sng" dirty="0">
                <a:solidFill>
                  <a:srgbClr val="00B0F0"/>
                </a:solidFill>
                <a:hlinkClick r:id="rId2"/>
              </a:rPr>
              <a:t>://</a:t>
            </a:r>
            <a:r>
              <a:rPr lang="en-IN" sz="2400" u="sng" dirty="0" smtClean="0">
                <a:solidFill>
                  <a:srgbClr val="00B0F0"/>
                </a:solidFill>
                <a:hlinkClick r:id="rId2"/>
              </a:rPr>
              <a:t>github.com/pratibhadixit3990/Mini-Project</a:t>
            </a:r>
            <a:endParaRPr lang="en-IN" sz="2400" u="sng" dirty="0" smtClean="0">
              <a:solidFill>
                <a:srgbClr val="00B0F0"/>
              </a:solidFill>
            </a:endParaRPr>
          </a:p>
          <a:p>
            <a:endParaRPr lang="en-US" sz="3200" b="1" u="sng" dirty="0" smtClean="0">
              <a:solidFill>
                <a:srgbClr val="00B0F0"/>
              </a:solidFill>
              <a:latin typeface="+mj-lt"/>
            </a:endParaRPr>
          </a:p>
          <a:p>
            <a:r>
              <a:rPr lang="en-US" sz="2400" b="1" dirty="0" smtClean="0">
                <a:solidFill>
                  <a:srgbClr val="0070C0"/>
                </a:solidFill>
                <a:latin typeface="+mj-lt"/>
              </a:rPr>
              <a:t>Link-2 to </a:t>
            </a:r>
            <a:r>
              <a:rPr lang="en-US" sz="2400" b="1" dirty="0" err="1" smtClean="0">
                <a:solidFill>
                  <a:srgbClr val="0070C0"/>
                </a:solidFill>
                <a:latin typeface="+mj-lt"/>
              </a:rPr>
              <a:t>Megha</a:t>
            </a:r>
            <a:r>
              <a:rPr lang="en-US" sz="2400" b="1" dirty="0" smtClean="0">
                <a:solidFill>
                  <a:srgbClr val="0070C0"/>
                </a:solidFill>
                <a:latin typeface="+mj-lt"/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  <a:latin typeface="+mj-lt"/>
              </a:rPr>
              <a:t>Kansal’s</a:t>
            </a:r>
            <a:r>
              <a:rPr lang="en-US" sz="2400" b="1" dirty="0" smtClean="0">
                <a:solidFill>
                  <a:srgbClr val="0070C0"/>
                </a:solidFill>
                <a:latin typeface="+mj-lt"/>
              </a:rPr>
              <a:t> repository:</a:t>
            </a:r>
          </a:p>
          <a:p>
            <a:r>
              <a:rPr lang="en-US" sz="2400" b="1" dirty="0" smtClean="0">
                <a:solidFill>
                  <a:srgbClr val="0070C0"/>
                </a:solidFill>
                <a:latin typeface="+mj-lt"/>
              </a:rPr>
              <a:t>Link: </a:t>
            </a:r>
            <a:r>
              <a:rPr lang="en-IN" sz="2400" u="sng" dirty="0" smtClean="0">
                <a:solidFill>
                  <a:srgbClr val="00B0F0"/>
                </a:solidFill>
              </a:rPr>
              <a:t>https</a:t>
            </a:r>
            <a:r>
              <a:rPr lang="en-IN" sz="2400" u="sng" dirty="0">
                <a:solidFill>
                  <a:srgbClr val="00B0F0"/>
                </a:solidFill>
              </a:rPr>
              <a:t>://github.com/meghakansal12/MiniProject-Online_Quiz_Generator</a:t>
            </a:r>
            <a:endParaRPr lang="en-US" sz="2400" dirty="0">
              <a:solidFill>
                <a:srgbClr val="00B0F0"/>
              </a:solidFill>
              <a:latin typeface="+mj-lt"/>
            </a:endParaRPr>
          </a:p>
          <a:p>
            <a:endParaRPr lang="en-US" sz="2400" b="1" u="sng" dirty="0" smtClean="0">
              <a:solidFill>
                <a:srgbClr val="0070C0"/>
              </a:solidFill>
              <a:latin typeface="+mj-lt"/>
            </a:endParaRPr>
          </a:p>
          <a:p>
            <a:endParaRPr lang="en-US" sz="2400" b="1" u="sng" dirty="0" smtClean="0">
              <a:solidFill>
                <a:srgbClr val="0070C0"/>
              </a:solidFill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200" b="1" u="sng" dirty="0" smtClean="0">
                <a:solidFill>
                  <a:srgbClr val="0070C0"/>
                </a:solidFill>
                <a:latin typeface="+mj-lt"/>
              </a:rPr>
              <a:t>Note:</a:t>
            </a:r>
          </a:p>
          <a:p>
            <a:r>
              <a:rPr lang="en-US" sz="2200" dirty="0" smtClean="0">
                <a:solidFill>
                  <a:srgbClr val="0070C0"/>
                </a:solidFill>
                <a:latin typeface="+mj-lt"/>
              </a:rPr>
              <a:t>Both repositories contain complete source code. Hence you can use any one to get full Source code of the project.</a:t>
            </a:r>
          </a:p>
        </p:txBody>
      </p:sp>
    </p:spTree>
    <p:extLst>
      <p:ext uri="{BB962C8B-B14F-4D97-AF65-F5344CB8AC3E}">
        <p14:creationId xmlns:p14="http://schemas.microsoft.com/office/powerpoint/2010/main" xmlns="" val="347785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6063" y="386366"/>
            <a:ext cx="11745532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u="sng" dirty="0" smtClean="0">
                <a:solidFill>
                  <a:srgbClr val="0070C0"/>
                </a:solidFill>
                <a:latin typeface="Franklin Gothic Book" panose="020B0503020102020204" pitchFamily="34" charset="0"/>
              </a:rPr>
              <a:t>References/Bibliography for Projects</a:t>
            </a:r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r>
              <a:rPr lang="en-US" sz="2400" dirty="0" smtClean="0">
                <a:solidFill>
                  <a:srgbClr val="0070C0"/>
                </a:solidFill>
                <a:latin typeface="+mj-lt"/>
              </a:rPr>
              <a:t>We referred </a:t>
            </a:r>
            <a:r>
              <a:rPr lang="en-US" sz="2400" dirty="0">
                <a:solidFill>
                  <a:srgbClr val="0070C0"/>
                </a:solidFill>
                <a:latin typeface="+mj-lt"/>
              </a:rPr>
              <a:t>to the following resources</a:t>
            </a:r>
            <a:r>
              <a:rPr lang="en-US" sz="2400" dirty="0" smtClean="0">
                <a:solidFill>
                  <a:srgbClr val="0070C0"/>
                </a:solidFill>
                <a:latin typeface="+mj-lt"/>
              </a:rPr>
              <a:t>: </a:t>
            </a:r>
          </a:p>
          <a:p>
            <a:endParaRPr lang="en-GB" sz="2400" u="sng" dirty="0"/>
          </a:p>
          <a:p>
            <a:pPr marL="342900" lvl="0" indent="-34290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0070C0"/>
                </a:solidFill>
              </a:rPr>
              <a:t>Course for Full-Stack Development on </a:t>
            </a:r>
            <a:r>
              <a:rPr lang="en-US" sz="2400" dirty="0" err="1" smtClean="0">
                <a:solidFill>
                  <a:srgbClr val="0070C0"/>
                </a:solidFill>
              </a:rPr>
              <a:t>Udemy</a:t>
            </a:r>
            <a:endParaRPr lang="en-IN" sz="2400" u="sng" dirty="0">
              <a:solidFill>
                <a:srgbClr val="0070C0"/>
              </a:solidFill>
            </a:endParaRPr>
          </a:p>
          <a:p>
            <a:r>
              <a:rPr lang="en-IN" sz="2400" dirty="0" smtClean="0">
                <a:solidFill>
                  <a:srgbClr val="0070C0"/>
                </a:solidFill>
              </a:rPr>
              <a:t>	1.</a:t>
            </a:r>
            <a:r>
              <a:rPr lang="en-US" sz="2400" dirty="0">
                <a:solidFill>
                  <a:srgbClr val="0070C0"/>
                </a:solidFill>
              </a:rPr>
              <a:t> Course </a:t>
            </a:r>
            <a:r>
              <a:rPr lang="en-US" sz="2400" dirty="0" smtClean="0">
                <a:solidFill>
                  <a:srgbClr val="0070C0"/>
                </a:solidFill>
              </a:rPr>
              <a:t>Name</a:t>
            </a:r>
            <a:r>
              <a:rPr lang="en-US" sz="2400" dirty="0">
                <a:solidFill>
                  <a:srgbClr val="0070C0"/>
                </a:solidFill>
              </a:rPr>
              <a:t>: The Complete 2020 Web Development </a:t>
            </a:r>
            <a:r>
              <a:rPr lang="en-US" sz="2400" dirty="0" err="1" smtClean="0">
                <a:solidFill>
                  <a:srgbClr val="0070C0"/>
                </a:solidFill>
              </a:rPr>
              <a:t>Bootcamp</a:t>
            </a:r>
            <a:endParaRPr lang="en-IN" sz="2400" dirty="0">
              <a:solidFill>
                <a:srgbClr val="0070C0"/>
              </a:solidFill>
            </a:endParaRPr>
          </a:p>
          <a:p>
            <a:r>
              <a:rPr lang="en-IN" sz="2400" dirty="0">
                <a:solidFill>
                  <a:srgbClr val="0070C0"/>
                </a:solidFill>
              </a:rPr>
              <a:t>	</a:t>
            </a:r>
            <a:r>
              <a:rPr lang="en-IN" sz="2400" dirty="0" smtClean="0">
                <a:solidFill>
                  <a:srgbClr val="0070C0"/>
                </a:solidFill>
              </a:rPr>
              <a:t>  </a:t>
            </a:r>
            <a:r>
              <a:rPr lang="en-US" sz="2400" dirty="0" smtClean="0">
                <a:solidFill>
                  <a:srgbClr val="0070C0"/>
                </a:solidFill>
              </a:rPr>
              <a:t>Link:</a:t>
            </a:r>
            <a:r>
              <a:rPr lang="en-IN" sz="1900" b="1" u="sng" dirty="0" smtClean="0">
                <a:solidFill>
                  <a:srgbClr val="00B0F0"/>
                </a:solidFill>
                <a:hlinkClick r:id="rId2"/>
              </a:rPr>
              <a:t>https</a:t>
            </a:r>
            <a:r>
              <a:rPr lang="en-IN" sz="1900" b="1" u="sng" dirty="0">
                <a:solidFill>
                  <a:srgbClr val="00B0F0"/>
                </a:solidFill>
                <a:hlinkClick r:id="rId2"/>
              </a:rPr>
              <a:t>://www.udemy.com/course/the-complete-web-development-bootcamp</a:t>
            </a:r>
            <a:r>
              <a:rPr lang="en-IN" sz="2000" b="1" u="sng" dirty="0">
                <a:solidFill>
                  <a:srgbClr val="00B0F0"/>
                </a:solidFill>
                <a:hlinkClick r:id="rId2"/>
              </a:rPr>
              <a:t>/</a:t>
            </a:r>
            <a:r>
              <a:rPr lang="en-US" sz="2400" dirty="0" smtClean="0">
                <a:solidFill>
                  <a:srgbClr val="0070C0"/>
                </a:solidFill>
              </a:rPr>
              <a:t>	</a:t>
            </a:r>
          </a:p>
          <a:p>
            <a:r>
              <a:rPr lang="en-US" sz="2400" dirty="0">
                <a:solidFill>
                  <a:srgbClr val="0070C0"/>
                </a:solidFill>
              </a:rPr>
              <a:t>	</a:t>
            </a:r>
            <a:r>
              <a:rPr lang="en-US" sz="2400" dirty="0" smtClean="0">
                <a:solidFill>
                  <a:srgbClr val="0070C0"/>
                </a:solidFill>
              </a:rPr>
              <a:t>  Attended </a:t>
            </a:r>
            <a:r>
              <a:rPr lang="en-US" sz="2400" dirty="0">
                <a:solidFill>
                  <a:srgbClr val="0070C0"/>
                </a:solidFill>
              </a:rPr>
              <a:t>By: </a:t>
            </a:r>
            <a:r>
              <a:rPr lang="en-US" sz="2400" u="heavy" dirty="0" err="1">
                <a:solidFill>
                  <a:srgbClr val="0070C0"/>
                </a:solidFill>
              </a:rPr>
              <a:t>Pratibha</a:t>
            </a:r>
            <a:r>
              <a:rPr lang="en-US" sz="2400" u="heavy" dirty="0">
                <a:solidFill>
                  <a:srgbClr val="0070C0"/>
                </a:solidFill>
              </a:rPr>
              <a:t> </a:t>
            </a:r>
            <a:r>
              <a:rPr lang="en-US" sz="2400" u="heavy" dirty="0" smtClean="0">
                <a:solidFill>
                  <a:srgbClr val="0070C0"/>
                </a:solidFill>
              </a:rPr>
              <a:t>Dixit</a:t>
            </a:r>
          </a:p>
          <a:p>
            <a:r>
              <a:rPr lang="en-US" sz="2400" dirty="0">
                <a:solidFill>
                  <a:srgbClr val="0070C0"/>
                </a:solidFill>
              </a:rPr>
              <a:t>	</a:t>
            </a:r>
            <a:r>
              <a:rPr lang="en-US" sz="2400" dirty="0" smtClean="0">
                <a:solidFill>
                  <a:srgbClr val="0070C0"/>
                </a:solidFill>
              </a:rPr>
              <a:t>2. Course Name: </a:t>
            </a:r>
            <a:r>
              <a:rPr lang="en-IN" sz="2400" dirty="0">
                <a:solidFill>
                  <a:srgbClr val="0070C0"/>
                </a:solidFill>
              </a:rPr>
              <a:t>Web Development </a:t>
            </a:r>
            <a:r>
              <a:rPr lang="en-IN" sz="2400" dirty="0" err="1">
                <a:solidFill>
                  <a:srgbClr val="0070C0"/>
                </a:solidFill>
              </a:rPr>
              <a:t>Masterclass</a:t>
            </a:r>
            <a:r>
              <a:rPr lang="en-IN" sz="2400" dirty="0">
                <a:solidFill>
                  <a:srgbClr val="0070C0"/>
                </a:solidFill>
              </a:rPr>
              <a:t>- Complete Certificate </a:t>
            </a:r>
            <a:r>
              <a:rPr lang="en-IN" sz="2400" dirty="0" smtClean="0">
                <a:solidFill>
                  <a:srgbClr val="0070C0"/>
                </a:solidFill>
              </a:rPr>
              <a:t>Course</a:t>
            </a:r>
          </a:p>
          <a:p>
            <a:r>
              <a:rPr lang="en-IN" sz="2400" dirty="0">
                <a:solidFill>
                  <a:srgbClr val="0070C0"/>
                </a:solidFill>
              </a:rPr>
              <a:t>	 </a:t>
            </a:r>
            <a:r>
              <a:rPr lang="en-IN" sz="2400" dirty="0" smtClean="0">
                <a:solidFill>
                  <a:srgbClr val="0070C0"/>
                </a:solidFill>
              </a:rPr>
              <a:t> Link:</a:t>
            </a:r>
            <a:r>
              <a:rPr lang="en-US" sz="1600" b="1" u="sng" dirty="0" smtClean="0">
                <a:solidFill>
                  <a:srgbClr val="00B0F0"/>
                </a:solidFill>
                <a:hlinkClick r:id="rId3"/>
              </a:rPr>
              <a:t>https</a:t>
            </a:r>
            <a:r>
              <a:rPr lang="en-US" sz="1600" b="1" u="sng" dirty="0">
                <a:solidFill>
                  <a:srgbClr val="00B0F0"/>
                </a:solidFill>
                <a:hlinkClick r:id="rId3"/>
              </a:rPr>
              <a:t>://www.udemy.com/course/web-development-masterclass-complete-certificate-course</a:t>
            </a:r>
            <a:r>
              <a:rPr lang="en-US" sz="1600" b="1" u="sng" dirty="0" smtClean="0">
                <a:solidFill>
                  <a:srgbClr val="00B0F0"/>
                </a:solidFill>
                <a:hlinkClick r:id="rId3"/>
              </a:rPr>
              <a:t>/</a:t>
            </a:r>
            <a:endParaRPr lang="en-US" sz="1600" b="1" u="sng" dirty="0" smtClean="0">
              <a:solidFill>
                <a:srgbClr val="00B0F0"/>
              </a:solidFill>
            </a:endParaRPr>
          </a:p>
          <a:p>
            <a:r>
              <a:rPr lang="en-US" sz="2400" dirty="0" smtClean="0">
                <a:solidFill>
                  <a:srgbClr val="0070C0"/>
                </a:solidFill>
              </a:rPr>
              <a:t>	  Attended </a:t>
            </a:r>
            <a:r>
              <a:rPr lang="en-US" sz="2400" dirty="0">
                <a:solidFill>
                  <a:srgbClr val="0070C0"/>
                </a:solidFill>
              </a:rPr>
              <a:t>By: </a:t>
            </a:r>
            <a:r>
              <a:rPr lang="en-US" sz="2400" u="heavy" dirty="0" err="1">
                <a:solidFill>
                  <a:srgbClr val="0070C0"/>
                </a:solidFill>
              </a:rPr>
              <a:t>Megha</a:t>
            </a:r>
            <a:r>
              <a:rPr lang="en-US" sz="2400" u="heavy" dirty="0">
                <a:solidFill>
                  <a:srgbClr val="0070C0"/>
                </a:solidFill>
              </a:rPr>
              <a:t> </a:t>
            </a:r>
            <a:r>
              <a:rPr lang="en-US" sz="2400" u="heavy" dirty="0" err="1">
                <a:solidFill>
                  <a:srgbClr val="0070C0"/>
                </a:solidFill>
              </a:rPr>
              <a:t>Kansal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endParaRPr lang="en-IN" sz="2400" dirty="0">
              <a:solidFill>
                <a:srgbClr val="0070C0"/>
              </a:solidFill>
            </a:endParaRPr>
          </a:p>
          <a:p>
            <a:endParaRPr lang="en-IN" sz="2400" dirty="0"/>
          </a:p>
          <a:p>
            <a:endParaRPr lang="en-IN" sz="2400" dirty="0" smtClean="0">
              <a:latin typeface="+mj-lt"/>
            </a:endParaRPr>
          </a:p>
          <a:p>
            <a:pPr marL="342900" lvl="0" indent="-342900"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rgbClr val="0070C0"/>
                </a:solidFill>
                <a:latin typeface="+mj-lt"/>
              </a:rPr>
              <a:t>Google </a:t>
            </a:r>
            <a:r>
              <a:rPr lang="en-US" sz="2400" dirty="0">
                <a:solidFill>
                  <a:srgbClr val="0070C0"/>
                </a:solidFill>
                <a:latin typeface="+mj-lt"/>
              </a:rPr>
              <a:t>Search</a:t>
            </a:r>
            <a:endParaRPr lang="en-IN" sz="2400" dirty="0">
              <a:solidFill>
                <a:srgbClr val="0070C0"/>
              </a:solidFill>
              <a:latin typeface="+mj-lt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96491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75496" y="754702"/>
            <a:ext cx="91382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400" dirty="0" smtClean="0">
                <a:solidFill>
                  <a:srgbClr val="0070C0"/>
                </a:solidFill>
              </a:rPr>
              <a:t>Our ongoing Full-Stack lectures and lab assignments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sz="2400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sz="2400" dirty="0" smtClean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sz="2400" dirty="0">
              <a:solidFill>
                <a:srgbClr val="0070C0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IN" sz="2400" dirty="0" smtClean="0">
                <a:solidFill>
                  <a:srgbClr val="0070C0"/>
                </a:solidFill>
              </a:rPr>
              <a:t>Website for Web-development: </a:t>
            </a:r>
            <a:r>
              <a:rPr lang="en-US" sz="2400" u="sng" dirty="0">
                <a:solidFill>
                  <a:srgbClr val="0070C0"/>
                </a:solidFill>
                <a:hlinkClick r:id="rId2"/>
              </a:rPr>
              <a:t>https://www.beta-labs.in/</a:t>
            </a:r>
            <a:endParaRPr lang="en-IN" sz="2400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sz="2400" dirty="0" smtClean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IN" sz="2400" dirty="0" smtClean="0">
              <a:solidFill>
                <a:srgbClr val="0070C0"/>
              </a:solidFill>
            </a:endParaRPr>
          </a:p>
          <a:p>
            <a:endParaRPr lang="en-IN" sz="2400" dirty="0"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sz="2400" dirty="0" smtClean="0">
                <a:solidFill>
                  <a:srgbClr val="0070C0"/>
                </a:solidFill>
              </a:rPr>
              <a:t>YouTube videos</a:t>
            </a:r>
            <a:endParaRPr lang="en-IN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7843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2884" y="669701"/>
            <a:ext cx="7791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solidFill>
                  <a:srgbClr val="0070C0"/>
                </a:solidFill>
              </a:rPr>
              <a:t>2. Certificate of the Course attended by </a:t>
            </a:r>
            <a:r>
              <a:rPr lang="en-IN" sz="2400" dirty="0" err="1" smtClean="0">
                <a:solidFill>
                  <a:srgbClr val="0070C0"/>
                </a:solidFill>
              </a:rPr>
              <a:t>Megha</a:t>
            </a:r>
            <a:r>
              <a:rPr lang="en-IN" sz="2400" dirty="0" smtClean="0">
                <a:solidFill>
                  <a:srgbClr val="0070C0"/>
                </a:solidFill>
              </a:rPr>
              <a:t> </a:t>
            </a:r>
            <a:r>
              <a:rPr lang="en-IN" sz="2400" dirty="0" err="1" smtClean="0">
                <a:solidFill>
                  <a:srgbClr val="0070C0"/>
                </a:solidFill>
              </a:rPr>
              <a:t>Kansal</a:t>
            </a:r>
            <a:r>
              <a:rPr lang="en-IN" sz="2400" dirty="0" smtClean="0">
                <a:solidFill>
                  <a:srgbClr val="0070C0"/>
                </a:solidFill>
              </a:rPr>
              <a:t>:</a:t>
            </a:r>
            <a:endParaRPr lang="en-IN" sz="2400" dirty="0">
              <a:solidFill>
                <a:srgbClr val="0070C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8185" y="1398162"/>
            <a:ext cx="92599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4916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3346" y="2266682"/>
            <a:ext cx="66712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800" u="sng" dirty="0" smtClean="0">
                <a:solidFill>
                  <a:srgbClr val="00B0F0"/>
                </a:solidFill>
                <a:latin typeface="Algerian" panose="04020705040A02060702" pitchFamily="82" charset="0"/>
              </a:rPr>
              <a:t>THANK YOU</a:t>
            </a:r>
            <a:endParaRPr lang="en-IN" sz="8800" u="sng" dirty="0">
              <a:solidFill>
                <a:srgbClr val="00B0F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8362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7578" y="257578"/>
            <a:ext cx="10174310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u="sng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About </a:t>
            </a:r>
            <a:r>
              <a:rPr lang="en-US" sz="4800" b="1" u="sng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the </a:t>
            </a:r>
            <a:r>
              <a:rPr lang="en-US" sz="4800" b="1" u="sng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Course/Training Attended By ‘</a:t>
            </a:r>
            <a:r>
              <a:rPr lang="en-US" sz="4800" b="1" u="sng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pratibha</a:t>
            </a:r>
            <a:r>
              <a:rPr lang="en-US" sz="4800" b="1" u="sng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 </a:t>
            </a:r>
            <a:r>
              <a:rPr lang="en-US" sz="4800" b="1" u="sng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dixt</a:t>
            </a:r>
            <a:r>
              <a:rPr lang="en-US" sz="4800" b="1" u="sng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’:</a:t>
            </a:r>
            <a:endParaRPr lang="en-IN" sz="4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  <a:p>
            <a:r>
              <a:rPr lang="en-US" b="1" dirty="0"/>
              <a:t> </a:t>
            </a:r>
            <a:endParaRPr lang="en-US" b="1" dirty="0" smtClean="0"/>
          </a:p>
          <a:p>
            <a:endParaRPr lang="en-IN" dirty="0"/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GB" dirty="0">
                <a:solidFill>
                  <a:srgbClr val="0070C0"/>
                </a:solidFill>
              </a:rPr>
              <a:t>No programming experience needed.</a:t>
            </a:r>
            <a:endParaRPr lang="en-IN" dirty="0">
              <a:solidFill>
                <a:srgbClr val="0070C0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GB" dirty="0">
                <a:solidFill>
                  <a:srgbClr val="0070C0"/>
                </a:solidFill>
              </a:rPr>
              <a:t>This course consists of 53.5 hours on-demand videos.</a:t>
            </a:r>
            <a:endParaRPr lang="en-IN" dirty="0">
              <a:solidFill>
                <a:srgbClr val="0070C0"/>
              </a:solidFill>
            </a:endParaRPr>
          </a:p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en-GB" dirty="0">
                <a:solidFill>
                  <a:srgbClr val="0070C0"/>
                </a:solidFill>
              </a:rPr>
              <a:t>In this course we cover the following tools and technologies</a:t>
            </a:r>
            <a:r>
              <a:rPr lang="en-GB" dirty="0" smtClean="0">
                <a:solidFill>
                  <a:srgbClr val="0070C0"/>
                </a:solidFill>
              </a:rPr>
              <a:t>:</a:t>
            </a:r>
          </a:p>
          <a:p>
            <a:pPr lvl="0"/>
            <a:endParaRPr lang="en-IN" dirty="0" smtClean="0">
              <a:solidFill>
                <a:srgbClr val="0070C0"/>
              </a:solidFill>
            </a:endParaRPr>
          </a:p>
          <a:p>
            <a:pPr lvl="0"/>
            <a:endParaRPr lang="en-IN" dirty="0">
              <a:solidFill>
                <a:srgbClr val="0070C0"/>
              </a:solidFill>
            </a:endParaRPr>
          </a:p>
          <a:p>
            <a:pPr lvl="0"/>
            <a:endParaRPr lang="en-IN" dirty="0">
              <a:solidFill>
                <a:srgbClr val="0070C0"/>
              </a:solidFill>
            </a:endParaRPr>
          </a:p>
          <a:p>
            <a:pPr lvl="0"/>
            <a:r>
              <a:rPr lang="en-GB" sz="2000" b="1" u="sng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Front-End Web Development</a:t>
            </a:r>
            <a:r>
              <a:rPr lang="en-GB" sz="2000" b="1" u="sng" dirty="0" smtClean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:</a:t>
            </a:r>
          </a:p>
          <a:p>
            <a:pPr lvl="0"/>
            <a:endParaRPr lang="en-IN" sz="2000" b="1" u="sng" dirty="0">
              <a:solidFill>
                <a:srgbClr val="0070C0"/>
              </a:solidFill>
              <a:latin typeface="+mj-lt"/>
              <a:cs typeface="Calibri" panose="020F050202020403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70C0"/>
                </a:solidFill>
              </a:rPr>
              <a:t>HTML </a:t>
            </a:r>
            <a:r>
              <a:rPr lang="en-GB" dirty="0" smtClean="0">
                <a:solidFill>
                  <a:srgbClr val="0070C0"/>
                </a:solidFill>
              </a:rPr>
              <a:t>5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CSS 3</a:t>
            </a:r>
            <a:endParaRPr lang="en-IN" dirty="0" smtClean="0">
              <a:solidFill>
                <a:srgbClr val="0070C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Bootstrap 4</a:t>
            </a:r>
            <a:endParaRPr lang="en-IN" dirty="0" smtClean="0">
              <a:solidFill>
                <a:srgbClr val="0070C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err="1" smtClean="0">
                <a:solidFill>
                  <a:srgbClr val="0070C0"/>
                </a:solidFill>
              </a:rPr>
              <a:t>Javascript</a:t>
            </a:r>
            <a:r>
              <a:rPr lang="en-GB" dirty="0" smtClean="0">
                <a:solidFill>
                  <a:srgbClr val="0070C0"/>
                </a:solidFill>
              </a:rPr>
              <a:t> ES6</a:t>
            </a:r>
            <a:endParaRPr lang="en-IN" dirty="0" smtClean="0">
              <a:solidFill>
                <a:srgbClr val="0070C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DOM Manipulation</a:t>
            </a:r>
            <a:endParaRPr lang="en-IN" dirty="0" smtClean="0">
              <a:solidFill>
                <a:srgbClr val="0070C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err="1" smtClean="0">
                <a:solidFill>
                  <a:srgbClr val="0070C0"/>
                </a:solidFill>
              </a:rPr>
              <a:t>jQuery</a:t>
            </a:r>
            <a:endParaRPr lang="en-IN" dirty="0" smtClean="0">
              <a:solidFill>
                <a:srgbClr val="0070C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Bash </a:t>
            </a:r>
            <a:r>
              <a:rPr lang="en-GB" dirty="0">
                <a:solidFill>
                  <a:srgbClr val="0070C0"/>
                </a:solidFill>
              </a:rPr>
              <a:t>Command </a:t>
            </a:r>
            <a:r>
              <a:rPr lang="en-GB" dirty="0" smtClean="0">
                <a:solidFill>
                  <a:srgbClr val="0070C0"/>
                </a:solidFill>
              </a:rPr>
              <a:t>Line</a:t>
            </a:r>
            <a:endParaRPr lang="en-IN" dirty="0" smtClean="0">
              <a:solidFill>
                <a:srgbClr val="0070C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Git</a:t>
            </a:r>
            <a:r>
              <a:rPr lang="en-GB" dirty="0">
                <a:solidFill>
                  <a:srgbClr val="0070C0"/>
                </a:solidFill>
              </a:rPr>
              <a:t>, </a:t>
            </a:r>
            <a:r>
              <a:rPr lang="en-GB" dirty="0" err="1">
                <a:solidFill>
                  <a:srgbClr val="0070C0"/>
                </a:solidFill>
              </a:rPr>
              <a:t>GitHub</a:t>
            </a:r>
            <a:r>
              <a:rPr lang="en-GB" dirty="0">
                <a:solidFill>
                  <a:srgbClr val="0070C0"/>
                </a:solidFill>
              </a:rPr>
              <a:t> Version Control</a:t>
            </a:r>
            <a:r>
              <a:rPr lang="en-GB" dirty="0"/>
              <a:t> </a:t>
            </a:r>
            <a:endParaRPr lang="en-GB" dirty="0" smtClean="0"/>
          </a:p>
          <a:p>
            <a:pPr lvl="0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67281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1217" y="386366"/>
            <a:ext cx="739247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000" b="1" u="sng" dirty="0" smtClean="0">
                <a:solidFill>
                  <a:srgbClr val="0070C0"/>
                </a:solidFill>
                <a:latin typeface="+mj-lt"/>
              </a:rPr>
              <a:t>Backend Web Development</a:t>
            </a:r>
            <a:r>
              <a:rPr lang="en-GB" sz="2000" dirty="0" smtClean="0">
                <a:solidFill>
                  <a:srgbClr val="0070C0"/>
                </a:solidFill>
                <a:latin typeface="+mj-lt"/>
              </a:rPr>
              <a:t>:</a:t>
            </a:r>
          </a:p>
          <a:p>
            <a:pPr lvl="0"/>
            <a:endParaRPr lang="en-IN" sz="2000" dirty="0" smtClean="0">
              <a:solidFill>
                <a:srgbClr val="0070C0"/>
              </a:solidFill>
              <a:latin typeface="+mj-lt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Node.js</a:t>
            </a:r>
            <a:endParaRPr lang="en-IN" dirty="0" smtClean="0">
              <a:solidFill>
                <a:srgbClr val="0070C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NPM</a:t>
            </a:r>
            <a:endParaRPr lang="en-IN" dirty="0">
              <a:solidFill>
                <a:srgbClr val="0070C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Express.js</a:t>
            </a:r>
            <a:endParaRPr lang="en-IN" dirty="0">
              <a:solidFill>
                <a:srgbClr val="0070C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EJS</a:t>
            </a:r>
            <a:endParaRPr lang="en-IN" dirty="0">
              <a:solidFill>
                <a:srgbClr val="0070C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REST</a:t>
            </a:r>
            <a:endParaRPr lang="en-IN" dirty="0">
              <a:solidFill>
                <a:srgbClr val="0070C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APIs</a:t>
            </a:r>
            <a:endParaRPr lang="en-IN" dirty="0">
              <a:solidFill>
                <a:srgbClr val="0070C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Databases</a:t>
            </a:r>
            <a:endParaRPr lang="en-IN" dirty="0">
              <a:solidFill>
                <a:srgbClr val="0070C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SQL</a:t>
            </a:r>
            <a:endParaRPr lang="en-IN" dirty="0">
              <a:solidFill>
                <a:srgbClr val="0070C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err="1" smtClean="0">
                <a:solidFill>
                  <a:srgbClr val="0070C0"/>
                </a:solidFill>
              </a:rPr>
              <a:t>MongoDB</a:t>
            </a:r>
            <a:endParaRPr lang="en-IN" dirty="0">
              <a:solidFill>
                <a:srgbClr val="0070C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Mongoose</a:t>
            </a:r>
            <a:endParaRPr lang="en-IN" dirty="0">
              <a:solidFill>
                <a:srgbClr val="0070C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Authentication</a:t>
            </a:r>
            <a:endParaRPr lang="en-IN" dirty="0">
              <a:solidFill>
                <a:srgbClr val="0070C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Firebase</a:t>
            </a:r>
            <a:endParaRPr lang="en-IN" dirty="0">
              <a:solidFill>
                <a:srgbClr val="0070C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React.js</a:t>
            </a:r>
            <a:endParaRPr lang="en-IN" dirty="0">
              <a:solidFill>
                <a:srgbClr val="0070C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React Hooks</a:t>
            </a:r>
            <a:endParaRPr lang="en-IN" dirty="0">
              <a:solidFill>
                <a:srgbClr val="0070C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Web Design</a:t>
            </a:r>
            <a:endParaRPr lang="en-IN" dirty="0">
              <a:solidFill>
                <a:srgbClr val="0070C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Deployment with </a:t>
            </a:r>
            <a:r>
              <a:rPr lang="en-GB" dirty="0" err="1" smtClean="0">
                <a:solidFill>
                  <a:srgbClr val="0070C0"/>
                </a:solidFill>
              </a:rPr>
              <a:t>GitHub</a:t>
            </a:r>
            <a:r>
              <a:rPr lang="en-GB" dirty="0" smtClean="0">
                <a:solidFill>
                  <a:srgbClr val="0070C0"/>
                </a:solidFill>
              </a:rPr>
              <a:t> Pages, </a:t>
            </a:r>
            <a:r>
              <a:rPr lang="en-GB" dirty="0" err="1" smtClean="0">
                <a:solidFill>
                  <a:srgbClr val="0070C0"/>
                </a:solidFill>
              </a:rPr>
              <a:t>Heroku</a:t>
            </a:r>
            <a:r>
              <a:rPr lang="en-GB" dirty="0" smtClean="0">
                <a:solidFill>
                  <a:srgbClr val="0070C0"/>
                </a:solidFill>
              </a:rPr>
              <a:t> and </a:t>
            </a:r>
            <a:r>
              <a:rPr lang="en-GB" dirty="0" err="1" smtClean="0">
                <a:solidFill>
                  <a:srgbClr val="0070C0"/>
                </a:solidFill>
              </a:rPr>
              <a:t>MongoDB</a:t>
            </a:r>
            <a:r>
              <a:rPr lang="en-GB" dirty="0" smtClean="0">
                <a:solidFill>
                  <a:srgbClr val="0070C0"/>
                </a:solidFill>
              </a:rPr>
              <a:t> Atlas </a:t>
            </a:r>
            <a:endParaRPr lang="en-IN" dirty="0" smtClean="0">
              <a:solidFill>
                <a:srgbClr val="0070C0"/>
              </a:solidFill>
            </a:endParaRPr>
          </a:p>
          <a:p>
            <a:endParaRPr lang="en-IN" dirty="0" smtClean="0">
              <a:solidFill>
                <a:srgbClr val="0070C0"/>
              </a:solidFill>
            </a:endParaRPr>
          </a:p>
          <a:p>
            <a:endParaRPr lang="en-I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1879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70456" y="272482"/>
            <a:ext cx="1165538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u="sng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About the Course/Training Attended </a:t>
            </a:r>
            <a:r>
              <a:rPr lang="en-US" sz="4800" b="1" u="sng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By ‘</a:t>
            </a:r>
            <a:r>
              <a:rPr lang="en-US" sz="4800" b="1" u="sng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Megha</a:t>
            </a:r>
            <a:r>
              <a:rPr lang="en-US" sz="4800" b="1" u="sng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 </a:t>
            </a:r>
            <a:r>
              <a:rPr lang="en-US" sz="4800" b="1" u="sng" dirty="0" err="1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Kansal</a:t>
            </a:r>
            <a:r>
              <a:rPr lang="en-US" sz="4800" b="1" u="sng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’:</a:t>
            </a:r>
          </a:p>
          <a:p>
            <a:endParaRPr lang="en-IN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endParaRPr lang="en-IN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0070C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70C0"/>
                </a:solidFill>
              </a:rPr>
              <a:t>No programming experience needed.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70C0"/>
                </a:solidFill>
              </a:rPr>
              <a:t>This course consists of 20.5 hours on demand videos.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70C0"/>
                </a:solidFill>
              </a:rPr>
              <a:t>In this course we cover the following tools and technologies:</a:t>
            </a:r>
          </a:p>
          <a:p>
            <a:endParaRPr lang="en-US" dirty="0" smtClean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</a:rPr>
              <a:t>How The Internet 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</a:rPr>
              <a:t>The Web Development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</a:rPr>
              <a:t>Planning A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</a:rPr>
              <a:t>Web Hosting And System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</a:rPr>
              <a:t>Domain Names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</a:rPr>
              <a:t>Testing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</a:rPr>
              <a:t>Production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</a:rPr>
              <a:t>FTP Setup</a:t>
            </a:r>
          </a:p>
        </p:txBody>
      </p:sp>
    </p:spTree>
    <p:extLst>
      <p:ext uri="{BB962C8B-B14F-4D97-AF65-F5344CB8AC3E}">
        <p14:creationId xmlns:p14="http://schemas.microsoft.com/office/powerpoint/2010/main" xmlns="" val="144154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2126" y="927280"/>
            <a:ext cx="98909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HTML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CSS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Document Object Model (DOM</a:t>
            </a:r>
            <a:r>
              <a:rPr lang="en-US" dirty="0" smtClean="0">
                <a:solidFill>
                  <a:srgbClr val="0070C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</a:rPr>
              <a:t>JavaScript </a:t>
            </a:r>
            <a:r>
              <a:rPr lang="en-US" dirty="0">
                <a:solidFill>
                  <a:srgbClr val="0070C0"/>
                </a:solidFill>
              </a:rPr>
              <a:t>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70C0"/>
                </a:solidFill>
              </a:rPr>
              <a:t>jQuery</a:t>
            </a:r>
            <a:r>
              <a:rPr lang="en-US" dirty="0">
                <a:solidFill>
                  <a:srgbClr val="0070C0"/>
                </a:solidFill>
              </a:rPr>
              <a:t>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Bootstrap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PHP </a:t>
            </a:r>
            <a:r>
              <a:rPr lang="en-US" dirty="0" smtClean="0">
                <a:solidFill>
                  <a:srgbClr val="0070C0"/>
                </a:solidFill>
              </a:rPr>
              <a:t>Development</a:t>
            </a: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MySQL Database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XML | AJAX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Google Apps For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SSL Certificates – How To Secure Your Server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26814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8186" y="1584101"/>
            <a:ext cx="99553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u="sng" dirty="0" smtClean="0">
                <a:solidFill>
                  <a:srgbClr val="0070C0"/>
                </a:solidFill>
                <a:latin typeface="Algerian" panose="04020705040A02060702" pitchFamily="82" charset="0"/>
              </a:rPr>
              <a:t>PROJECT</a:t>
            </a:r>
          </a:p>
          <a:p>
            <a:pPr algn="ctr"/>
            <a:endParaRPr lang="en-IN" sz="5400" dirty="0" smtClean="0">
              <a:latin typeface="Algerian" panose="04020705040A02060702" pitchFamily="82" charset="0"/>
            </a:endParaRPr>
          </a:p>
          <a:p>
            <a:pPr algn="ctr"/>
            <a:r>
              <a:rPr lang="en-IN" sz="5400" b="1" u="sng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Online quiz generator</a:t>
            </a:r>
            <a:endParaRPr lang="en-IN" sz="5400" b="1" u="sng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7971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250</TotalTime>
  <Words>696</Words>
  <Application>Microsoft Office PowerPoint</Application>
  <PresentationFormat>Custom</PresentationFormat>
  <Paragraphs>204</Paragraphs>
  <Slides>40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Facet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</dc:creator>
  <cp:lastModifiedBy>LENOVO</cp:lastModifiedBy>
  <cp:revision>28</cp:revision>
  <dcterms:created xsi:type="dcterms:W3CDTF">2020-09-04T20:45:45Z</dcterms:created>
  <dcterms:modified xsi:type="dcterms:W3CDTF">2020-12-04T07:26:31Z</dcterms:modified>
</cp:coreProperties>
</file>